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60" r:id="rId4"/>
    <p:sldId id="327" r:id="rId5"/>
    <p:sldId id="326" r:id="rId6"/>
    <p:sldId id="323" r:id="rId7"/>
    <p:sldId id="290" r:id="rId8"/>
    <p:sldId id="324" r:id="rId9"/>
    <p:sldId id="291" r:id="rId10"/>
    <p:sldId id="299" r:id="rId11"/>
    <p:sldId id="310" r:id="rId12"/>
    <p:sldId id="311" r:id="rId13"/>
    <p:sldId id="312" r:id="rId14"/>
    <p:sldId id="313" r:id="rId15"/>
    <p:sldId id="315" r:id="rId16"/>
    <p:sldId id="294" r:id="rId17"/>
    <p:sldId id="297" r:id="rId18"/>
    <p:sldId id="295" r:id="rId19"/>
    <p:sldId id="316" r:id="rId20"/>
    <p:sldId id="281" r:id="rId21"/>
    <p:sldId id="329" r:id="rId22"/>
    <p:sldId id="286" r:id="rId23"/>
    <p:sldId id="282" r:id="rId24"/>
    <p:sldId id="317" r:id="rId25"/>
    <p:sldId id="279" r:id="rId26"/>
    <p:sldId id="300" r:id="rId27"/>
    <p:sldId id="330" r:id="rId28"/>
    <p:sldId id="318" r:id="rId29"/>
    <p:sldId id="328" r:id="rId30"/>
    <p:sldId id="331" r:id="rId31"/>
    <p:sldId id="332" r:id="rId32"/>
    <p:sldId id="333" r:id="rId33"/>
    <p:sldId id="319" r:id="rId34"/>
    <p:sldId id="320" r:id="rId35"/>
    <p:sldId id="321" r:id="rId36"/>
    <p:sldId id="322" r:id="rId37"/>
    <p:sldId id="265" r:id="rId38"/>
    <p:sldId id="266"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6" autoAdjust="0"/>
  </p:normalViewPr>
  <p:slideViewPr>
    <p:cSldViewPr snapToGrid="0" showGuides="1">
      <p:cViewPr varScale="1">
        <p:scale>
          <a:sx n="96" d="100"/>
          <a:sy n="96" d="100"/>
        </p:scale>
        <p:origin x="36" y="114"/>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b="0" i="0" u="none" dirty="0"/>
            <a:t>Infrastructure as code with </a:t>
          </a:r>
          <a:r>
            <a:rPr lang="en-US"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dgm:spPr/>
      <dgm:t>
        <a:bodyPr/>
        <a:lstStyle/>
        <a:p>
          <a:r>
            <a:rPr lang="en-US"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 </a:t>
          </a:r>
          <a:r>
            <a:rPr lang="en-US" b="0" i="0" u="none" dirty="0"/>
            <a:t>Lecture + Demo</a:t>
          </a:r>
          <a:endParaRPr lang="en-US"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a:t>
          </a:r>
          <a:r>
            <a:rPr lang="en-US" b="0" i="0" u="none" dirty="0"/>
            <a:t>Lecture + Demo</a:t>
          </a:r>
          <a:endParaRPr lang="en-US"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 </a:t>
          </a:r>
          <a:r>
            <a:rPr lang="en-US" b="0" i="0" u="none" dirty="0"/>
            <a:t>Lecture + Demo</a:t>
          </a:r>
          <a:endParaRPr lang="en-US"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dgm:spPr/>
      <dgm:t>
        <a:bodyPr/>
        <a:lstStyle/>
        <a:p>
          <a:r>
            <a:rPr lang="en-US" b="0" i="0" u="none" dirty="0"/>
            <a:t>Recap</a:t>
          </a:r>
          <a:endParaRPr lang="en-US"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dgm:spPr/>
      <dgm:t>
        <a:bodyPr/>
        <a:lstStyle/>
        <a:p>
          <a:r>
            <a:rPr lang="pt-BR" b="0" i="0" u="none" dirty="0"/>
            <a:t>Q&amp;A</a:t>
          </a:r>
          <a:endParaRPr lang="pt-BR"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dgm:spPr/>
      <dgm:t>
        <a:bodyPr/>
        <a:lstStyle/>
        <a:p>
          <a:r>
            <a:rPr lang="en-US"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dgm:spPr/>
      <dgm:t>
        <a:bodyPr/>
        <a:lstStyle/>
        <a:p>
          <a:r>
            <a:rPr lang="fr-FR" b="0" i="0" u="none" dirty="0"/>
            <a:t>Containers (Docker, ACS) </a:t>
          </a:r>
          <a:r>
            <a:rPr lang="en-US" b="0" i="0" u="none" dirty="0"/>
            <a:t>Lecture + Demo</a:t>
          </a:r>
          <a:endParaRPr lang="fr-FR"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dgm:spPr/>
      <dgm:t>
        <a:bodyPr/>
        <a:lstStyle/>
        <a:p>
          <a:r>
            <a:rPr lang="en-US" b="0" i="0" u="none" dirty="0"/>
            <a:t>HOL 6 - </a:t>
          </a:r>
          <a:r>
            <a:rPr lang="en-US"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dgm:spPr/>
      <dgm:t>
        <a:bodyPr/>
        <a:lstStyle/>
        <a:p>
          <a:r>
            <a:rPr lang="en-US" b="0" i="0" u="none" dirty="0"/>
            <a:t>Monitoring  Lecture + Demo</a:t>
          </a:r>
          <a:endParaRPr lang="en-US"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dgm:spPr/>
      <dgm:t>
        <a:bodyPr/>
        <a:lstStyle/>
        <a:p>
          <a:r>
            <a:rPr lang="en-US" b="0" i="0" u="none" dirty="0"/>
            <a:t>Break</a:t>
          </a:r>
          <a:endParaRPr lang="en-US"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dgm:spPr/>
      <dgm:t>
        <a:bodyPr/>
        <a:lstStyle/>
        <a:p>
          <a:r>
            <a:rPr lang="en-US" b="0" i="0" u="none" dirty="0"/>
            <a:t>HOL 5 - Infrastructure as code (ARM)</a:t>
          </a:r>
          <a:endParaRPr lang="en-US"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dgm:spPr/>
      <dgm:t>
        <a:bodyPr/>
        <a:lstStyle/>
        <a:p>
          <a:r>
            <a:rPr lang="en-US" b="0" i="0" u="none" dirty="0"/>
            <a:t>Lunch</a:t>
          </a:r>
          <a:endParaRPr lang="en-US"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dgm:spPr/>
      <dgm:t>
        <a:bodyPr/>
        <a:lstStyle/>
        <a:p>
          <a:r>
            <a:rPr lang="en-US" b="0" i="0" u="none" dirty="0"/>
            <a:t>Infrastructure as code (ARM)	Lecture + Demo</a:t>
          </a:r>
          <a:endParaRPr lang="en-US"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dgm:spPr/>
      <dgm:t>
        <a:bodyPr/>
        <a:lstStyle/>
        <a:p>
          <a:r>
            <a:rPr lang="en-US" b="0" i="0" u="none" dirty="0"/>
            <a:t>HOL 4 - Continuous integration</a:t>
          </a:r>
          <a:endParaRPr lang="en-US"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dgm:spPr/>
      <dgm:t>
        <a:bodyPr/>
        <a:lstStyle/>
        <a:p>
          <a:r>
            <a:rPr lang="en-US" b="0" i="0" u="none" dirty="0"/>
            <a:t>Break</a:t>
          </a:r>
          <a:endParaRPr lang="en-US"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dgm:spPr/>
      <dgm:t>
        <a:bodyPr/>
        <a:lstStyle/>
        <a:p>
          <a:r>
            <a:rPr lang="en-US" b="0" i="0" u="none" dirty="0"/>
            <a:t>Continuous integration Lecture + Demo</a:t>
          </a:r>
          <a:endParaRPr lang="en-US"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Lap around other Azure dev focused features</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88569" y="-2716899"/>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Setting up your developer environment</a:t>
          </a:r>
        </a:p>
      </dsp:txBody>
      <dsp:txXfrm rot="-5400000">
        <a:off x="3493008" y="108863"/>
        <a:ext cx="6179591" cy="558266"/>
      </dsp:txXfrm>
    </dsp:sp>
    <dsp:sp modelId="{A5438C1E-89FB-411C-9EAB-7842FD136D3A}">
      <dsp:nvSpPr>
        <dsp:cNvPr id="0" name=""/>
        <dsp:cNvSpPr/>
      </dsp:nvSpPr>
      <dsp:spPr>
        <a:xfrm>
          <a:off x="0" y="1328"/>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1</a:t>
          </a:r>
        </a:p>
      </dsp:txBody>
      <dsp:txXfrm>
        <a:off x="37751" y="39079"/>
        <a:ext cx="3417506" cy="697833"/>
      </dsp:txXfrm>
    </dsp:sp>
    <dsp:sp modelId="{E6420154-04FB-467D-88B8-1F7D05114D7E}">
      <dsp:nvSpPr>
        <dsp:cNvPr id="0" name=""/>
        <dsp:cNvSpPr/>
      </dsp:nvSpPr>
      <dsp:spPr>
        <a:xfrm rot="5400000">
          <a:off x="6288569" y="-1904897"/>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Building modern cloud apps</a:t>
          </a:r>
        </a:p>
      </dsp:txBody>
      <dsp:txXfrm rot="-5400000">
        <a:off x="3493008" y="920865"/>
        <a:ext cx="6179591" cy="558266"/>
      </dsp:txXfrm>
    </dsp:sp>
    <dsp:sp modelId="{F8539A12-2D82-4C88-98C3-1B1E242F4079}">
      <dsp:nvSpPr>
        <dsp:cNvPr id="0" name=""/>
        <dsp:cNvSpPr/>
      </dsp:nvSpPr>
      <dsp:spPr>
        <a:xfrm>
          <a:off x="0" y="813330"/>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2</a:t>
          </a:r>
        </a:p>
      </dsp:txBody>
      <dsp:txXfrm>
        <a:off x="37751" y="851081"/>
        <a:ext cx="3417506" cy="697833"/>
      </dsp:txXfrm>
    </dsp:sp>
    <dsp:sp modelId="{61247A71-DC9E-4A76-B169-395D763BB202}">
      <dsp:nvSpPr>
        <dsp:cNvPr id="0" name=""/>
        <dsp:cNvSpPr/>
      </dsp:nvSpPr>
      <dsp:spPr>
        <a:xfrm rot="5400000">
          <a:off x="6288569" y="-1092894"/>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Identity with Azure AD and Office 365 APIs</a:t>
          </a:r>
        </a:p>
      </dsp:txBody>
      <dsp:txXfrm rot="-5400000">
        <a:off x="3493008" y="1732868"/>
        <a:ext cx="6179591" cy="558266"/>
      </dsp:txXfrm>
    </dsp:sp>
    <dsp:sp modelId="{1D40B9DC-3DB8-4751-BFF0-8DBEF83FF13C}">
      <dsp:nvSpPr>
        <dsp:cNvPr id="0" name=""/>
        <dsp:cNvSpPr/>
      </dsp:nvSpPr>
      <dsp:spPr>
        <a:xfrm>
          <a:off x="0" y="1625333"/>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3</a:t>
          </a:r>
        </a:p>
      </dsp:txBody>
      <dsp:txXfrm>
        <a:off x="37751" y="1663084"/>
        <a:ext cx="3417506" cy="697833"/>
      </dsp:txXfrm>
    </dsp:sp>
    <dsp:sp modelId="{735907E8-CD71-421F-8950-285DC6511AD6}">
      <dsp:nvSpPr>
        <dsp:cNvPr id="0" name=""/>
        <dsp:cNvSpPr/>
      </dsp:nvSpPr>
      <dsp:spPr>
        <a:xfrm rot="5400000">
          <a:off x="6288569" y="-28089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DevOps with Azure and Visual Studio Team Services</a:t>
          </a:r>
        </a:p>
      </dsp:txBody>
      <dsp:txXfrm rot="-5400000">
        <a:off x="3493008" y="2544871"/>
        <a:ext cx="6179591" cy="558266"/>
      </dsp:txXfrm>
    </dsp:sp>
    <dsp:sp modelId="{03632F8B-4E93-4840-9E4E-68F53BBC5873}">
      <dsp:nvSpPr>
        <dsp:cNvPr id="0" name=""/>
        <dsp:cNvSpPr/>
      </dsp:nvSpPr>
      <dsp:spPr>
        <a:xfrm>
          <a:off x="0" y="2437336"/>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4</a:t>
          </a:r>
        </a:p>
      </dsp:txBody>
      <dsp:txXfrm>
        <a:off x="37751" y="2475087"/>
        <a:ext cx="3417506" cy="697833"/>
      </dsp:txXfrm>
    </dsp:sp>
    <dsp:sp modelId="{4F53A1C7-4C5E-467C-93C1-9040792E7E19}">
      <dsp:nvSpPr>
        <dsp:cNvPr id="0" name=""/>
        <dsp:cNvSpPr/>
      </dsp:nvSpPr>
      <dsp:spPr>
        <a:xfrm rot="5400000">
          <a:off x="6288569" y="53111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Infrastructure as code with </a:t>
          </a:r>
          <a:r>
            <a:rPr lang="en-US" sz="1700" kern="1200" dirty="0"/>
            <a:t>Azure Resource Manager (ARM)</a:t>
          </a:r>
        </a:p>
      </dsp:txBody>
      <dsp:txXfrm rot="-5400000">
        <a:off x="3493008" y="3356874"/>
        <a:ext cx="6179591" cy="558266"/>
      </dsp:txXfrm>
    </dsp:sp>
    <dsp:sp modelId="{7F905116-DF52-47DE-BE38-A75756ACB8D6}">
      <dsp:nvSpPr>
        <dsp:cNvPr id="0" name=""/>
        <dsp:cNvSpPr/>
      </dsp:nvSpPr>
      <dsp:spPr>
        <a:xfrm>
          <a:off x="0" y="3249339"/>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5</a:t>
          </a:r>
        </a:p>
      </dsp:txBody>
      <dsp:txXfrm>
        <a:off x="37751" y="3287090"/>
        <a:ext cx="3417506" cy="697833"/>
      </dsp:txXfrm>
    </dsp:sp>
    <dsp:sp modelId="{221D5F81-3BC4-4811-940D-8B1BBEDB27DE}">
      <dsp:nvSpPr>
        <dsp:cNvPr id="0" name=""/>
        <dsp:cNvSpPr/>
      </dsp:nvSpPr>
      <dsp:spPr>
        <a:xfrm rot="5400000">
          <a:off x="6288569" y="1343113"/>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Monitoring applications with App Insights</a:t>
          </a:r>
        </a:p>
      </dsp:txBody>
      <dsp:txXfrm rot="-5400000">
        <a:off x="3493008" y="4168876"/>
        <a:ext cx="6179591" cy="558266"/>
      </dsp:txXfrm>
    </dsp:sp>
    <dsp:sp modelId="{855CB823-9B0A-44F5-93DF-71A72EAFEDC3}">
      <dsp:nvSpPr>
        <dsp:cNvPr id="0" name=""/>
        <dsp:cNvSpPr/>
      </dsp:nvSpPr>
      <dsp:spPr>
        <a:xfrm>
          <a:off x="0" y="4061341"/>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6</a:t>
          </a:r>
        </a:p>
      </dsp:txBody>
      <dsp:txXfrm>
        <a:off x="37751" y="4099092"/>
        <a:ext cx="3417506" cy="697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 </a:t>
          </a:r>
          <a:r>
            <a:rPr lang="en-US" sz="1400" b="0" i="0" u="none" kern="1200" dirty="0"/>
            <a:t>Lecture + Demo</a:t>
          </a:r>
          <a:endParaRPr lang="en-US" sz="1400" kern="1200" dirty="0"/>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1 - Tools and Developer Environment Setup</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a:t>
          </a:r>
          <a:r>
            <a:rPr lang="en-US" sz="1400" b="0" i="0" u="none" kern="1200" dirty="0"/>
            <a:t>Lecture + Demo</a:t>
          </a:r>
          <a:endParaRPr lang="en-US" sz="1400" kern="1200" dirty="0"/>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 </a:t>
          </a:r>
          <a:r>
            <a:rPr lang="en-US" sz="1400" b="0" i="0" u="none" kern="1200" dirty="0"/>
            <a:t>Lecture + Demo</a:t>
          </a:r>
          <a:endParaRPr lang="en-US" sz="1400" kern="1200" dirty="0"/>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455751" y="-292578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Recap</a:t>
          </a:r>
          <a:endParaRPr lang="en-US" sz="1300" kern="1200" dirty="0"/>
        </a:p>
      </dsp:txBody>
      <dsp:txXfrm rot="-5400000">
        <a:off x="3493008" y="50833"/>
        <a:ext cx="6195913" cy="256546"/>
      </dsp:txXfrm>
    </dsp:sp>
    <dsp:sp modelId="{EC1EB1B5-90A7-493B-AD9C-BA31EA560306}">
      <dsp:nvSpPr>
        <dsp:cNvPr id="0" name=""/>
        <dsp:cNvSpPr/>
      </dsp:nvSpPr>
      <dsp:spPr>
        <a:xfrm>
          <a:off x="0" y="141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9:00 AM-9:15</a:t>
          </a:r>
          <a:endParaRPr lang="en-US" sz="1600" kern="1200" dirty="0"/>
        </a:p>
      </dsp:txBody>
      <dsp:txXfrm>
        <a:off x="17348" y="18764"/>
        <a:ext cx="3458312" cy="320684"/>
      </dsp:txXfrm>
    </dsp:sp>
    <dsp:sp modelId="{98997997-98D1-4045-81E0-9243CD594E5D}">
      <dsp:nvSpPr>
        <dsp:cNvPr id="0" name=""/>
        <dsp:cNvSpPr/>
      </dsp:nvSpPr>
      <dsp:spPr>
        <a:xfrm rot="5400000">
          <a:off x="6455751" y="-255263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Continuous integration Lecture + Demo</a:t>
          </a:r>
          <a:endParaRPr lang="en-US" sz="1300" kern="1200" dirty="0"/>
        </a:p>
      </dsp:txBody>
      <dsp:txXfrm rot="-5400000">
        <a:off x="3493008" y="423983"/>
        <a:ext cx="6195913" cy="256546"/>
      </dsp:txXfrm>
    </dsp:sp>
    <dsp:sp modelId="{BE3EDFDA-3F7A-4C2E-8E05-24C88FC3829B}">
      <dsp:nvSpPr>
        <dsp:cNvPr id="0" name=""/>
        <dsp:cNvSpPr/>
      </dsp:nvSpPr>
      <dsp:spPr>
        <a:xfrm>
          <a:off x="0" y="37456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9:15 - 10:00</a:t>
          </a:r>
          <a:endParaRPr lang="en-US" sz="1600" kern="1200" dirty="0"/>
        </a:p>
      </dsp:txBody>
      <dsp:txXfrm>
        <a:off x="17348" y="391914"/>
        <a:ext cx="3458312" cy="320684"/>
      </dsp:txXfrm>
    </dsp:sp>
    <dsp:sp modelId="{54F29C5A-0C6D-4587-87C8-30905D844F15}">
      <dsp:nvSpPr>
        <dsp:cNvPr id="0" name=""/>
        <dsp:cNvSpPr/>
      </dsp:nvSpPr>
      <dsp:spPr>
        <a:xfrm rot="5400000">
          <a:off x="6455751" y="-2179490"/>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797132"/>
        <a:ext cx="6195913" cy="256546"/>
      </dsp:txXfrm>
    </dsp:sp>
    <dsp:sp modelId="{7F2A1588-C4A7-4418-8F86-D615469ACC8F}">
      <dsp:nvSpPr>
        <dsp:cNvPr id="0" name=""/>
        <dsp:cNvSpPr/>
      </dsp:nvSpPr>
      <dsp:spPr>
        <a:xfrm>
          <a:off x="0" y="747715"/>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10:00 - 	10:15</a:t>
          </a:r>
          <a:endParaRPr lang="en-US" sz="1600" kern="1200" dirty="0"/>
        </a:p>
      </dsp:txBody>
      <dsp:txXfrm>
        <a:off x="17348" y="765063"/>
        <a:ext cx="3458312" cy="320684"/>
      </dsp:txXfrm>
    </dsp:sp>
    <dsp:sp modelId="{305D479E-3E82-4E40-8591-7920046044CA}">
      <dsp:nvSpPr>
        <dsp:cNvPr id="0" name=""/>
        <dsp:cNvSpPr/>
      </dsp:nvSpPr>
      <dsp:spPr>
        <a:xfrm rot="5400000">
          <a:off x="6455751" y="-180634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4 - Continuous integration</a:t>
          </a:r>
          <a:endParaRPr lang="en-US" sz="1300" kern="1200" dirty="0"/>
        </a:p>
      </dsp:txBody>
      <dsp:txXfrm rot="-5400000">
        <a:off x="3493008" y="1170281"/>
        <a:ext cx="6195913" cy="256546"/>
      </dsp:txXfrm>
    </dsp:sp>
    <dsp:sp modelId="{A95FCAC1-A86A-49E6-93F3-35518D1CB588}">
      <dsp:nvSpPr>
        <dsp:cNvPr id="0" name=""/>
        <dsp:cNvSpPr/>
      </dsp:nvSpPr>
      <dsp:spPr>
        <a:xfrm>
          <a:off x="0" y="112086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10:15 - 11:15</a:t>
          </a:r>
          <a:endParaRPr lang="en-US" sz="1600" kern="1200" dirty="0"/>
        </a:p>
      </dsp:txBody>
      <dsp:txXfrm>
        <a:off x="17348" y="1138212"/>
        <a:ext cx="3458312" cy="320684"/>
      </dsp:txXfrm>
    </dsp:sp>
    <dsp:sp modelId="{7D841E58-123D-4354-A16F-013633AFBD3A}">
      <dsp:nvSpPr>
        <dsp:cNvPr id="0" name=""/>
        <dsp:cNvSpPr/>
      </dsp:nvSpPr>
      <dsp:spPr>
        <a:xfrm rot="5400000">
          <a:off x="6455751" y="-143319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Infrastructure as code (ARM)	Lecture + Demo</a:t>
          </a:r>
          <a:endParaRPr lang="en-US" sz="1300" kern="1200" dirty="0"/>
        </a:p>
      </dsp:txBody>
      <dsp:txXfrm rot="-5400000">
        <a:off x="3493008" y="1543431"/>
        <a:ext cx="6195913" cy="256546"/>
      </dsp:txXfrm>
    </dsp:sp>
    <dsp:sp modelId="{9315BC47-31EE-4CB8-8DAE-86843AE51B70}">
      <dsp:nvSpPr>
        <dsp:cNvPr id="0" name=""/>
        <dsp:cNvSpPr/>
      </dsp:nvSpPr>
      <dsp:spPr>
        <a:xfrm>
          <a:off x="0" y="149401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11:15 - 12:00 PM</a:t>
          </a:r>
          <a:endParaRPr lang="en-US" sz="1600" kern="1200" dirty="0"/>
        </a:p>
      </dsp:txBody>
      <dsp:txXfrm>
        <a:off x="17348" y="1511362"/>
        <a:ext cx="3458312" cy="320684"/>
      </dsp:txXfrm>
    </dsp:sp>
    <dsp:sp modelId="{3924DC22-42FB-4A35-90F3-3F70DC1B413B}">
      <dsp:nvSpPr>
        <dsp:cNvPr id="0" name=""/>
        <dsp:cNvSpPr/>
      </dsp:nvSpPr>
      <dsp:spPr>
        <a:xfrm rot="5400000">
          <a:off x="6455751" y="-1060042"/>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Lunch</a:t>
          </a:r>
          <a:endParaRPr lang="en-US" sz="1300" kern="1200" dirty="0"/>
        </a:p>
      </dsp:txBody>
      <dsp:txXfrm rot="-5400000">
        <a:off x="3493008" y="1916580"/>
        <a:ext cx="6195913" cy="256546"/>
      </dsp:txXfrm>
    </dsp:sp>
    <dsp:sp modelId="{9AA9F4C6-7CDE-4287-AB42-7935505FC6A7}">
      <dsp:nvSpPr>
        <dsp:cNvPr id="0" name=""/>
        <dsp:cNvSpPr/>
      </dsp:nvSpPr>
      <dsp:spPr>
        <a:xfrm>
          <a:off x="0" y="1867163"/>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12:00 - 1:00</a:t>
          </a:r>
          <a:endParaRPr lang="en-US" sz="1600" kern="1200" dirty="0"/>
        </a:p>
      </dsp:txBody>
      <dsp:txXfrm>
        <a:off x="17348" y="1884511"/>
        <a:ext cx="3458312" cy="320684"/>
      </dsp:txXfrm>
    </dsp:sp>
    <dsp:sp modelId="{A98CB637-414B-4235-9322-CDB9B3AB4396}">
      <dsp:nvSpPr>
        <dsp:cNvPr id="0" name=""/>
        <dsp:cNvSpPr/>
      </dsp:nvSpPr>
      <dsp:spPr>
        <a:xfrm rot="5400000">
          <a:off x="6455751" y="-68689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5 - Infrastructure as code (ARM)</a:t>
          </a:r>
          <a:endParaRPr lang="en-US" sz="1300" kern="1200" dirty="0"/>
        </a:p>
      </dsp:txBody>
      <dsp:txXfrm rot="-5400000">
        <a:off x="3493008" y="2289729"/>
        <a:ext cx="6195913" cy="256546"/>
      </dsp:txXfrm>
    </dsp:sp>
    <dsp:sp modelId="{050F393B-63AE-4969-8E65-7A35A5A012B7}">
      <dsp:nvSpPr>
        <dsp:cNvPr id="0" name=""/>
        <dsp:cNvSpPr/>
      </dsp:nvSpPr>
      <dsp:spPr>
        <a:xfrm>
          <a:off x="0" y="224031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1:00 - 2:00</a:t>
          </a:r>
          <a:endParaRPr lang="en-US" sz="1600" kern="1200" dirty="0"/>
        </a:p>
      </dsp:txBody>
      <dsp:txXfrm>
        <a:off x="17348" y="2257660"/>
        <a:ext cx="3458312" cy="320684"/>
      </dsp:txXfrm>
    </dsp:sp>
    <dsp:sp modelId="{834F7C11-0897-40E6-B2BA-5A8F6FE36D85}">
      <dsp:nvSpPr>
        <dsp:cNvPr id="0" name=""/>
        <dsp:cNvSpPr/>
      </dsp:nvSpPr>
      <dsp:spPr>
        <a:xfrm rot="5400000">
          <a:off x="6455751" y="-31374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2662879"/>
        <a:ext cx="6195913" cy="256546"/>
      </dsp:txXfrm>
    </dsp:sp>
    <dsp:sp modelId="{5201838D-804B-4A34-8E4A-7EC6008DE4E7}">
      <dsp:nvSpPr>
        <dsp:cNvPr id="0" name=""/>
        <dsp:cNvSpPr/>
      </dsp:nvSpPr>
      <dsp:spPr>
        <a:xfrm>
          <a:off x="0" y="261346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2:00 - 2:15</a:t>
          </a:r>
          <a:endParaRPr lang="en-US" sz="1600" kern="1200" dirty="0"/>
        </a:p>
      </dsp:txBody>
      <dsp:txXfrm>
        <a:off x="17348" y="2630810"/>
        <a:ext cx="3458312" cy="320684"/>
      </dsp:txXfrm>
    </dsp:sp>
    <dsp:sp modelId="{5A1F3ACD-366F-49BC-8AFF-1280C8CECD08}">
      <dsp:nvSpPr>
        <dsp:cNvPr id="0" name=""/>
        <dsp:cNvSpPr/>
      </dsp:nvSpPr>
      <dsp:spPr>
        <a:xfrm rot="5400000">
          <a:off x="6455751" y="5940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Monitoring  Lecture + Demo</a:t>
          </a:r>
          <a:endParaRPr lang="en-US" sz="1300" kern="1200" dirty="0"/>
        </a:p>
      </dsp:txBody>
      <dsp:txXfrm rot="-5400000">
        <a:off x="3493008" y="3036028"/>
        <a:ext cx="6195913" cy="256546"/>
      </dsp:txXfrm>
    </dsp:sp>
    <dsp:sp modelId="{96A5357F-26FB-46B9-AC76-401E637DCA6D}">
      <dsp:nvSpPr>
        <dsp:cNvPr id="0" name=""/>
        <dsp:cNvSpPr/>
      </dsp:nvSpPr>
      <dsp:spPr>
        <a:xfrm>
          <a:off x="0" y="2986611"/>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2:15 - 3:00</a:t>
          </a:r>
          <a:endParaRPr lang="en-US" sz="1600" kern="1200" dirty="0"/>
        </a:p>
      </dsp:txBody>
      <dsp:txXfrm>
        <a:off x="17348" y="3003959"/>
        <a:ext cx="3458312" cy="320684"/>
      </dsp:txXfrm>
    </dsp:sp>
    <dsp:sp modelId="{5C094C1F-0A4B-4924-94B4-9EF233FD65DC}">
      <dsp:nvSpPr>
        <dsp:cNvPr id="0" name=""/>
        <dsp:cNvSpPr/>
      </dsp:nvSpPr>
      <dsp:spPr>
        <a:xfrm rot="5400000">
          <a:off x="6455751" y="43255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6 - </a:t>
          </a:r>
          <a:r>
            <a:rPr lang="en-US" sz="1300" kern="1200" dirty="0"/>
            <a:t>Monitoring applications with App Insights</a:t>
          </a:r>
        </a:p>
      </dsp:txBody>
      <dsp:txXfrm rot="-5400000">
        <a:off x="3493008" y="3409178"/>
        <a:ext cx="6195913" cy="256546"/>
      </dsp:txXfrm>
    </dsp:sp>
    <dsp:sp modelId="{7D920196-9617-466A-B09A-F7961BB9A172}">
      <dsp:nvSpPr>
        <dsp:cNvPr id="0" name=""/>
        <dsp:cNvSpPr/>
      </dsp:nvSpPr>
      <dsp:spPr>
        <a:xfrm>
          <a:off x="0" y="335976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3:00 - 4:00</a:t>
          </a:r>
          <a:endParaRPr lang="en-US" sz="1600" kern="1200" dirty="0"/>
        </a:p>
      </dsp:txBody>
      <dsp:txXfrm>
        <a:off x="17348" y="3377108"/>
        <a:ext cx="3458312" cy="320684"/>
      </dsp:txXfrm>
    </dsp:sp>
    <dsp:sp modelId="{CE892AC9-582D-4780-B830-4A06AD9AC9FF}">
      <dsp:nvSpPr>
        <dsp:cNvPr id="0" name=""/>
        <dsp:cNvSpPr/>
      </dsp:nvSpPr>
      <dsp:spPr>
        <a:xfrm rot="5400000">
          <a:off x="6455751" y="805704"/>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fr-FR" sz="1300" b="0" i="0" u="none" kern="1200" dirty="0"/>
            <a:t>Containers (Docker, ACS) </a:t>
          </a:r>
          <a:r>
            <a:rPr lang="en-US" sz="1300" b="0" i="0" u="none" kern="1200" dirty="0"/>
            <a:t>Lecture + Demo</a:t>
          </a:r>
          <a:endParaRPr lang="fr-FR" sz="1300" kern="1200" dirty="0"/>
        </a:p>
      </dsp:txBody>
      <dsp:txXfrm rot="-5400000">
        <a:off x="3493008" y="3782327"/>
        <a:ext cx="6195913" cy="256546"/>
      </dsp:txXfrm>
    </dsp:sp>
    <dsp:sp modelId="{E6A402E3-81A1-4561-9072-A0080B31C16A}">
      <dsp:nvSpPr>
        <dsp:cNvPr id="0" name=""/>
        <dsp:cNvSpPr/>
      </dsp:nvSpPr>
      <dsp:spPr>
        <a:xfrm>
          <a:off x="0" y="373291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fr-FR" sz="1600" b="0" i="0" u="none" kern="1200" dirty="0"/>
            <a:t>4:00 - 4:45</a:t>
          </a:r>
          <a:endParaRPr lang="fr-FR" sz="1600" kern="1200" dirty="0"/>
        </a:p>
      </dsp:txBody>
      <dsp:txXfrm>
        <a:off x="17348" y="3750258"/>
        <a:ext cx="3458312" cy="320684"/>
      </dsp:txXfrm>
    </dsp:sp>
    <dsp:sp modelId="{FCB53D80-E3FD-45BF-855B-E7A58B60BB41}">
      <dsp:nvSpPr>
        <dsp:cNvPr id="0" name=""/>
        <dsp:cNvSpPr/>
      </dsp:nvSpPr>
      <dsp:spPr>
        <a:xfrm rot="5400000">
          <a:off x="6455751" y="117885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Lap around other Azure dev focused features</a:t>
          </a:r>
        </a:p>
      </dsp:txBody>
      <dsp:txXfrm rot="-5400000">
        <a:off x="3493008" y="4155476"/>
        <a:ext cx="6195913" cy="256546"/>
      </dsp:txXfrm>
    </dsp:sp>
    <dsp:sp modelId="{5660565C-EDD2-4E3A-BD08-26E1F89DE188}">
      <dsp:nvSpPr>
        <dsp:cNvPr id="0" name=""/>
        <dsp:cNvSpPr/>
      </dsp:nvSpPr>
      <dsp:spPr>
        <a:xfrm>
          <a:off x="0" y="4106059"/>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4:45 - 5:15</a:t>
          </a:r>
          <a:endParaRPr lang="fr-FR" sz="1600" kern="1200" dirty="0"/>
        </a:p>
      </dsp:txBody>
      <dsp:txXfrm>
        <a:off x="17348" y="4123407"/>
        <a:ext cx="3458312" cy="320684"/>
      </dsp:txXfrm>
    </dsp:sp>
    <dsp:sp modelId="{4558F624-6BD5-47FA-B89F-E5E27FECD9A2}">
      <dsp:nvSpPr>
        <dsp:cNvPr id="0" name=""/>
        <dsp:cNvSpPr/>
      </dsp:nvSpPr>
      <dsp:spPr>
        <a:xfrm rot="5400000">
          <a:off x="6455751" y="155200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u="none" kern="1200" dirty="0"/>
            <a:t>Q&amp;A</a:t>
          </a:r>
          <a:endParaRPr lang="pt-BR" sz="1300" kern="1200" dirty="0"/>
        </a:p>
      </dsp:txBody>
      <dsp:txXfrm rot="-5400000">
        <a:off x="3493008" y="4528626"/>
        <a:ext cx="6195913" cy="256546"/>
      </dsp:txXfrm>
    </dsp:sp>
    <dsp:sp modelId="{F1826C26-2A9F-4828-9E74-097318C4E859}">
      <dsp:nvSpPr>
        <dsp:cNvPr id="0" name=""/>
        <dsp:cNvSpPr/>
      </dsp:nvSpPr>
      <dsp:spPr>
        <a:xfrm>
          <a:off x="0" y="4479208"/>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pt-BR" sz="1600" b="0" i="0" u="none" kern="1200" dirty="0"/>
            <a:t>5:15 - 5:30PM</a:t>
          </a:r>
          <a:endParaRPr lang="pt-BR" sz="1600" kern="1200" dirty="0"/>
        </a:p>
      </dsp:txBody>
      <dsp:txXfrm>
        <a:off x="17348" y="4496556"/>
        <a:ext cx="3458312" cy="320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11/14/2016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11/14/2016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16</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 10:00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11/14/2016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29</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34</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11/14/2016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7.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19.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2.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2.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6.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44"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800" dirty="0"/>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800" dirty="0"/>
                <a:t>Core customer data accessed only for troubleshooting and malware prevention purposes. </a:t>
              </a:r>
            </a:p>
            <a:p>
              <a:pPr marL="0" lvl="1" indent="0" defTabSz="913950">
                <a:spcBef>
                  <a:spcPts val="0"/>
                </a:spcBef>
                <a:spcAft>
                  <a:spcPts val="300"/>
                </a:spcAft>
                <a:buClr>
                  <a:srgbClr val="00BCF2"/>
                </a:buClr>
                <a:buNone/>
              </a:pPr>
              <a:r>
                <a:rPr lang="en-US" sz="1800" dirty="0"/>
                <a:t>Core customer data access limited to key personnel on an exception basis.</a:t>
              </a:r>
              <a:endParaRPr lang="en-US" sz="1800" kern="1600" dirty="0">
                <a:solidFill>
                  <a:srgbClr val="505050">
                    <a:lumMod val="75000"/>
                    <a:lumOff val="25000"/>
                  </a:srgbClr>
                </a:solidFill>
                <a:latin typeface="+mj-lt"/>
                <a:cs typeface="Segoe UI" pitchFamily="34" charset="0"/>
              </a:endParaRP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800" dirty="0"/>
                <a:t>Clear data maps and geographic boundary information provided.</a:t>
              </a:r>
            </a:p>
            <a:p>
              <a:pPr marL="0" lvl="1" indent="0" defTabSz="913950">
                <a:spcBef>
                  <a:spcPts val="0"/>
                </a:spcBef>
                <a:spcAft>
                  <a:spcPts val="300"/>
                </a:spcAft>
                <a:buClr>
                  <a:srgbClr val="0072C6"/>
                </a:buClr>
                <a:buNone/>
              </a:pPr>
              <a:r>
                <a:rPr lang="en-US" sz="1800" dirty="0"/>
                <a:t>‘Ship To’ address and/or some SKU purchase determines physical location you are provisioned</a:t>
              </a:r>
              <a:r>
                <a:rPr lang="en-US" dirty="0"/>
                <a:t>.</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804061"/>
            </a:xfrm>
            <a:prstGeom prst="rect">
              <a:avLst/>
            </a:prstGeom>
            <a:noFill/>
          </p:spPr>
          <p:txBody>
            <a:bodyPr wrap="square" lIns="627497" tIns="143428" rIns="179285" bIns="143428" rtlCol="0">
              <a:spAutoFit/>
            </a:bodyPr>
            <a:lstStyle/>
            <a:p>
              <a:pPr algn="ct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endParaRPr lang="en-US" sz="14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endParaRPr>
            </a:p>
          </p:txBody>
        </p:sp>
        <p:sp>
          <p:nvSpPr>
            <p:cNvPr id="117" name="TextBox 116"/>
            <p:cNvSpPr txBox="1"/>
            <p:nvPr/>
          </p:nvSpPr>
          <p:spPr>
            <a:xfrm>
              <a:off x="2273752" y="5990186"/>
              <a:ext cx="2720319"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sp>
        <p:nvSpPr>
          <p:cNvPr id="9" name="Rectangle 8"/>
          <p:cNvSpPr/>
          <p:nvPr/>
        </p:nvSpPr>
        <p:spPr bwMode="auto">
          <a:xfrm>
            <a:off x="269240" y="1636145"/>
            <a:ext cx="3854627" cy="30072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grpSp>
        <p:nvGrpSpPr>
          <p:cNvPr id="4" name="Group 3"/>
          <p:cNvGrpSpPr/>
          <p:nvPr/>
        </p:nvGrpSpPr>
        <p:grpSpPr>
          <a:xfrm>
            <a:off x="554268" y="2224900"/>
            <a:ext cx="2995767" cy="566656"/>
            <a:chOff x="8489229" y="305579"/>
            <a:chExt cx="2995767" cy="566656"/>
          </a:xfrm>
        </p:grpSpPr>
        <p:sp>
          <p:nvSpPr>
            <p:cNvPr id="88" name="TextBox 87"/>
            <p:cNvSpPr txBox="1"/>
            <p:nvPr/>
          </p:nvSpPr>
          <p:spPr>
            <a:xfrm>
              <a:off x="8489229" y="305579"/>
              <a:ext cx="2995767"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frameworks</a:t>
              </a:r>
            </a:p>
          </p:txBody>
        </p:sp>
        <p:sp>
          <p:nvSpPr>
            <p:cNvPr id="113" name="Freeform 699"/>
            <p:cNvSpPr>
              <a:spLocks noChangeAspect="1" noEditPoints="1"/>
            </p:cNvSpPr>
            <p:nvPr/>
          </p:nvSpPr>
          <p:spPr bwMode="auto">
            <a:xfrm>
              <a:off x="8652225" y="455591"/>
              <a:ext cx="266633" cy="266633"/>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16" name="Group 15"/>
          <p:cNvGrpSpPr/>
          <p:nvPr/>
        </p:nvGrpSpPr>
        <p:grpSpPr>
          <a:xfrm>
            <a:off x="554268" y="4074376"/>
            <a:ext cx="3049195" cy="566656"/>
            <a:chOff x="8982122" y="456014"/>
            <a:chExt cx="3049195" cy="566656"/>
          </a:xfrm>
        </p:grpSpPr>
        <p:sp>
          <p:nvSpPr>
            <p:cNvPr id="112" name="TextBox 111"/>
            <p:cNvSpPr txBox="1"/>
            <p:nvPr/>
          </p:nvSpPr>
          <p:spPr>
            <a:xfrm>
              <a:off x="8982122" y="456014"/>
              <a:ext cx="3049195"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err="1">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a:t>
              </a: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 Compute</a:t>
              </a:r>
            </a:p>
          </p:txBody>
        </p:sp>
        <p:sp>
          <p:nvSpPr>
            <p:cNvPr id="114" name="Freeform 10"/>
            <p:cNvSpPr>
              <a:spLocks noChangeAspect="1"/>
            </p:cNvSpPr>
            <p:nvPr/>
          </p:nvSpPr>
          <p:spPr bwMode="auto">
            <a:xfrm>
              <a:off x="9197526" y="608241"/>
              <a:ext cx="155052" cy="26220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7" name="Group 6"/>
          <p:cNvGrpSpPr/>
          <p:nvPr/>
        </p:nvGrpSpPr>
        <p:grpSpPr>
          <a:xfrm>
            <a:off x="554268" y="2844534"/>
            <a:ext cx="2666843" cy="566656"/>
            <a:chOff x="9089568" y="331906"/>
            <a:chExt cx="2666843" cy="566656"/>
          </a:xfrm>
        </p:grpSpPr>
        <p:sp>
          <p:nvSpPr>
            <p:cNvPr id="40" name="TextBox 39"/>
            <p:cNvSpPr txBox="1"/>
            <p:nvPr/>
          </p:nvSpPr>
          <p:spPr>
            <a:xfrm>
              <a:off x="9089568" y="331906"/>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and mobile</a:t>
              </a:r>
            </a:p>
          </p:txBody>
        </p:sp>
        <p:grpSp>
          <p:nvGrpSpPr>
            <p:cNvPr id="72" name="Group 71"/>
            <p:cNvGrpSpPr>
              <a:grpSpLocks noChangeAspect="1"/>
            </p:cNvGrpSpPr>
            <p:nvPr/>
          </p:nvGrpSpPr>
          <p:grpSpPr>
            <a:xfrm>
              <a:off x="9274724" y="489516"/>
              <a:ext cx="248246" cy="249827"/>
              <a:chOff x="6386494" y="1747047"/>
              <a:chExt cx="1235956" cy="1270956"/>
            </a:xfrm>
            <a:solidFill>
              <a:schemeClr val="tx1"/>
            </a:solidFill>
          </p:grpSpPr>
          <p:sp>
            <p:nvSpPr>
              <p:cNvPr id="73" name="Rectangle 33"/>
              <p:cNvSpPr>
                <a:spLocks noChangeArrowheads="1"/>
              </p:cNvSpPr>
              <p:nvPr/>
            </p:nvSpPr>
            <p:spPr bwMode="auto">
              <a:xfrm>
                <a:off x="6386494" y="1747047"/>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083908" y="1747047"/>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386494" y="2463304"/>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083908"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509011" y="2094630"/>
                <a:ext cx="974765"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grpSp>
      <p:grpSp>
        <p:nvGrpSpPr>
          <p:cNvPr id="15" name="Group 14"/>
          <p:cNvGrpSpPr/>
          <p:nvPr/>
        </p:nvGrpSpPr>
        <p:grpSpPr>
          <a:xfrm>
            <a:off x="554268" y="3457884"/>
            <a:ext cx="2666843" cy="566656"/>
            <a:chOff x="9074363" y="354278"/>
            <a:chExt cx="2666843" cy="566656"/>
          </a:xfrm>
        </p:grpSpPr>
        <p:sp>
          <p:nvSpPr>
            <p:cNvPr id="115" name="Freeform 5"/>
            <p:cNvSpPr>
              <a:spLocks noChangeAspect="1" noEditPoints="1"/>
            </p:cNvSpPr>
            <p:nvPr/>
          </p:nvSpPr>
          <p:spPr bwMode="auto">
            <a:xfrm>
              <a:off x="9223784" y="534430"/>
              <a:ext cx="325646" cy="206353"/>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2" name="TextBox 41"/>
            <p:cNvSpPr txBox="1"/>
            <p:nvPr/>
          </p:nvSpPr>
          <p:spPr>
            <a:xfrm>
              <a:off x="9074363" y="354278"/>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00" fill="hold"/>
                                        <p:tgtEl>
                                          <p:spTgt spid="5"/>
                                        </p:tgtEl>
                                        <p:attrNameLst>
                                          <p:attrName>ppt_x</p:attrName>
                                        </p:attrNameLst>
                                      </p:cBhvr>
                                      <p:tavLst>
                                        <p:tav tm="0">
                                          <p:val>
                                            <p:strVal val="1+#ppt_w/2"/>
                                          </p:val>
                                        </p:tav>
                                        <p:tav tm="100000">
                                          <p:val>
                                            <p:strVal val="#ppt_x"/>
                                          </p:val>
                                        </p:tav>
                                      </p:tavLst>
                                    </p:anim>
                                    <p:anim calcmode="lin" valueType="num">
                                      <p:cBhvr additive="base">
                                        <p:cTn id="12" dur="8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1+#ppt_w/2"/>
                                          </p:val>
                                        </p:tav>
                                        <p:tav tm="100000">
                                          <p:val>
                                            <p:strVal val="#ppt_x"/>
                                          </p:val>
                                        </p:tav>
                                      </p:tavLst>
                                    </p:anim>
                                    <p:anim calcmode="lin" valueType="num">
                                      <p:cBhvr additive="base">
                                        <p:cTn id="16"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404703" y="5964493"/>
            <a:ext cx="1557912"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Distribution</a:t>
            </a:r>
          </a:p>
        </p:txBody>
      </p:sp>
      <p:sp>
        <p:nvSpPr>
          <p:cNvPr id="27" name="TextBox 26"/>
          <p:cNvSpPr txBox="1"/>
          <p:nvPr/>
        </p:nvSpPr>
        <p:spPr>
          <a:xfrm>
            <a:off x="7993747" y="5964493"/>
            <a:ext cx="1505013"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Monitoring</a:t>
            </a:r>
          </a:p>
        </p:txBody>
      </p:sp>
      <p:sp>
        <p:nvSpPr>
          <p:cNvPr id="28" name="TextBox 27"/>
          <p:cNvSpPr txBox="1"/>
          <p:nvPr/>
        </p:nvSpPr>
        <p:spPr>
          <a:xfrm>
            <a:off x="6467871" y="5964493"/>
            <a:ext cx="1646078"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Engagement</a:t>
            </a:r>
          </a:p>
        </p:txBody>
      </p:sp>
      <p:sp>
        <p:nvSpPr>
          <p:cNvPr id="29" name="TextBox 28"/>
          <p:cNvSpPr txBox="1"/>
          <p:nvPr/>
        </p:nvSpPr>
        <p:spPr>
          <a:xfrm>
            <a:off x="6565655" y="1179184"/>
            <a:ext cx="1450511"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Repository</a:t>
            </a:r>
          </a:p>
        </p:txBody>
      </p:sp>
      <p:sp>
        <p:nvSpPr>
          <p:cNvPr id="30" name="TextBox 29"/>
          <p:cNvSpPr txBox="1"/>
          <p:nvPr/>
        </p:nvSpPr>
        <p:spPr>
          <a:xfrm>
            <a:off x="8313899" y="1179184"/>
            <a:ext cx="873430"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Build</a:t>
            </a:r>
          </a:p>
        </p:txBody>
      </p:sp>
      <p:sp>
        <p:nvSpPr>
          <p:cNvPr id="31" name="TextBox 30"/>
          <p:cNvSpPr txBox="1"/>
          <p:nvPr/>
        </p:nvSpPr>
        <p:spPr>
          <a:xfrm>
            <a:off x="9622332" y="1179184"/>
            <a:ext cx="1101057"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7" name="Text Placeholder 6"/>
          <p:cNvSpPr>
            <a:spLocks noGrp="1"/>
          </p:cNvSpPr>
          <p:nvPr>
            <p:ph type="body" sz="quarter" idx="10"/>
          </p:nvPr>
        </p:nvSpPr>
        <p:spPr>
          <a:xfrm>
            <a:off x="269241" y="1189176"/>
            <a:ext cx="5378548" cy="619144"/>
          </a:xfrm>
        </p:spPr>
        <p:txBody>
          <a:bodyPr/>
          <a:lstStyle/>
          <a:p>
            <a:endParaRPr lang="en-US" dirty="0"/>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1076" name="Shape 1076"/>
          <p:cNvSpPr txBox="1">
            <a:spLocks noGrp="1"/>
          </p:cNvSpPr>
          <p:nvPr>
            <p:ph type="body" idx="10"/>
          </p:nvPr>
        </p:nvSpPr>
        <p:spPr>
          <a:xfrm>
            <a:off x="269240" y="1189495"/>
            <a:ext cx="5378549" cy="615522"/>
          </a:xfrm>
        </p:spPr>
        <p:txBody>
          <a:bodyPr/>
          <a:lstStyle/>
          <a:p>
            <a:endParaRPr lang="en" dirty="0"/>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901870" y="2338638"/>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Windows containers</a:t>
            </a:r>
          </a:p>
        </p:txBody>
      </p:sp>
      <p:sp>
        <p:nvSpPr>
          <p:cNvPr id="1091" name="Shape 1091"/>
          <p:cNvSpPr txBox="1"/>
          <p:nvPr/>
        </p:nvSpPr>
        <p:spPr>
          <a:xfrm>
            <a:off x="3345106" y="1892984"/>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Hyper V 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651705002"/>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102593166"/>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1086</TotalTime>
  <Words>3770</Words>
  <Application>Microsoft Office PowerPoint</Application>
  <PresentationFormat>Widescreen</PresentationFormat>
  <Paragraphs>574</Paragraphs>
  <Slides>37</Slides>
  <Notes>29</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2"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Steven Follis</cp:lastModifiedBy>
  <cp:revision>61</cp:revision>
  <dcterms:created xsi:type="dcterms:W3CDTF">2016-09-29T12:20:34Z</dcterms:created>
  <dcterms:modified xsi:type="dcterms:W3CDTF">2016-11-14T09:13:22Z</dcterms:modified>
</cp:coreProperties>
</file>